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1"/>
  </p:sldMasterIdLst>
  <p:notesMasterIdLst>
    <p:notesMasterId r:id="rId18"/>
  </p:notesMasterIdLst>
  <p:handoutMasterIdLst>
    <p:handoutMasterId r:id="rId19"/>
  </p:handoutMasterIdLst>
  <p:sldIdLst>
    <p:sldId id="1485" r:id="rId2"/>
    <p:sldId id="1482" r:id="rId3"/>
    <p:sldId id="1493" r:id="rId4"/>
    <p:sldId id="1459" r:id="rId5"/>
    <p:sldId id="1464" r:id="rId6"/>
    <p:sldId id="1486" r:id="rId7"/>
    <p:sldId id="1466" r:id="rId8"/>
    <p:sldId id="1457" r:id="rId9"/>
    <p:sldId id="1487" r:id="rId10"/>
    <p:sldId id="1488" r:id="rId11"/>
    <p:sldId id="1489" r:id="rId12"/>
    <p:sldId id="1490" r:id="rId13"/>
    <p:sldId id="1491" r:id="rId14"/>
    <p:sldId id="1492" r:id="rId15"/>
    <p:sldId id="1414" r:id="rId16"/>
    <p:sldId id="1484" r:id="rId17"/>
  </p:sldIdLst>
  <p:sldSz cx="12436475" cy="6994525"/>
  <p:notesSz cx="6858000" cy="9144000"/>
  <p:custDataLst>
    <p:tags r:id="rId20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4" name="Author" initials="A" lastIdx="0" clrIdx="1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D9066-77B5-4857-B700-53979D6500B1}" v="26" dt="2025-04-06T11:16:18.7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2186" autoAdjust="0"/>
  </p:normalViewPr>
  <p:slideViewPr>
    <p:cSldViewPr>
      <p:cViewPr varScale="1">
        <p:scale>
          <a:sx n="116" d="100"/>
          <a:sy n="116" d="100"/>
        </p:scale>
        <p:origin x="67" y="307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5468" y="6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5/6/2025 1:59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5/6/2025 1:58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3B630-BF31-BE5A-EDC1-A9457D853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72364-0E7A-A5D1-2123-9FA51A6CED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76695-A695-A551-FE2C-1F3393230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3C7FB54-6926-2CDD-DDCF-9C19BAB92F03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530AA-F903-BEC0-8C4F-F6E44F161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C1073B6-6E10-5B40-BF4B-FBE9338E85A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5/6/2025 1:58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C6113-BCEF-D686-4260-2AFF26E93A7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8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5/6/2025 1:58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76682-65AC-6312-D43C-73501A8E4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7437C6-C831-8FED-BFD6-A49BDFD87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3CCEB-1654-89DB-4F6B-CC151F1B4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26F2E5-81AC-19D9-50B3-1C33CB90DF4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AE58D-AABE-710C-51B0-423D6969D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C67F893-674B-9382-DBF5-ECFF5850AFF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5/6/2025 1:58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3FEB6-8BBE-E34B-3605-B01A4B39BA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392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5/6/2025 1:58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9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5/6/2025 1:58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12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92169-743A-82EC-DC6E-E44C85CD6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A776E3-E37E-0670-1412-048BC8AF7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6E62EA-9758-8393-C0D8-1B0A480D3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9E673FA-66D5-E3E1-1DB2-D735833BBF6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8E8BC-158A-90CD-35F3-E2402D354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34EB4BD-58C3-FB7E-EE67-697710F7119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5/6/2025 1:58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BA759-94BB-D98C-1CFB-DA258095FC2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022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DC08E-E6F3-C396-E1BA-6C6788574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5E221-99C8-445E-31CB-CA4F3126D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6B54A9-EACE-7812-AE5E-CA90E5128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03E4682-3EA6-DA4F-1330-E6AF75C5B158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C5572-643D-6A1A-F20C-2C3B8BC0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C2E8D52-FE16-1B5B-2B0F-055DC5E5826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5/6/2025 1:58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1092F-E5CA-21FF-391C-A1B3AE26DCA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359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81300-64AF-6018-CD8A-70A6258E4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973FD-9C91-E8C8-C92D-03DE7473F1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621F8C-9F44-A9B4-380A-14A09A5DC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590129F-5CEF-A2B2-D3C6-9A2ADBC4D23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445DE-C495-2FA2-17BF-FEE3695BE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8C85C4-0AE3-6407-5488-03F6B9A331E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5/6/2025 1:58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8DEDC-0332-2557-223C-8CD907BA01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060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A3E6E8E-2F24-5CA0-9525-6EC15F36DE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2596314" y="701675"/>
            <a:ext cx="7252236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8F90460-759B-F63C-9ABA-E7B0A3E625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55637" y="6317058"/>
            <a:ext cx="762002" cy="5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1591846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E1947ACB-165E-E438-DE9B-67629653F0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637" y="6316662"/>
            <a:ext cx="762002" cy="58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1591846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613E151-F49C-D388-E810-E6AD203A9C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55637" y="6317058"/>
            <a:ext cx="762002" cy="5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1591846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78B3CEC-5E31-E5D9-4287-78001E6B05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55637" y="6317058"/>
            <a:ext cx="762002" cy="5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9475888-104B-7A16-B7EA-DE09206DBD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82" y="0"/>
            <a:ext cx="12434711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32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100C677-2300-D687-42A5-443294392D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79437" y="5554767"/>
            <a:ext cx="1321200" cy="10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6DE0C2F-063D-7236-EFBB-541852CE97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88237" y="5554767"/>
            <a:ext cx="1321200" cy="10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1607B32-FA9E-A2D6-9717-135915A1EF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88237" y="5554767"/>
            <a:ext cx="1321200" cy="10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561637" y="619871"/>
            <a:ext cx="1647952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9267-C2BA-4FB8-9CAB-25571FE51B13}"/>
              </a:ext>
            </a:extLst>
          </p:cNvPr>
          <p:cNvSpPr txBox="1"/>
          <p:nvPr userDrawn="1"/>
        </p:nvSpPr>
        <p:spPr>
          <a:xfrm>
            <a:off x="350837" y="647572"/>
            <a:ext cx="678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May 8</a:t>
            </a:r>
            <a:r>
              <a:rPr lang="en-US" sz="2400" kern="1200" baseline="300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th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-10</a:t>
            </a:r>
            <a:r>
              <a:rPr lang="en-US" sz="2400" kern="1200" baseline="300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th, 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70CED1-EFDE-7DB1-0F16-5639EEFCDD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592120" y="701675"/>
            <a:ext cx="7252236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B7E4F53-0C33-B8CC-C14F-0FD7FBF681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592120" y="701675"/>
            <a:ext cx="7252236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87A552-3A45-C747-1736-1B15639E3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88237" y="5554767"/>
            <a:ext cx="1321200" cy="10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0" y="-1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" y="6240463"/>
            <a:ext cx="12436474" cy="754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1591846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648B869-3F6A-CF21-27A7-8D4FFDBE98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03237" y="6323252"/>
            <a:ext cx="762002" cy="5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" y="487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000" kern="12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1591846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C2E44C-C603-14DF-ECEF-DEB3FC92783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79437" y="39524"/>
            <a:ext cx="762002" cy="5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3" r:id="rId2"/>
    <p:sldLayoutId id="2147484382" r:id="rId3"/>
    <p:sldLayoutId id="2147484300" r:id="rId4"/>
    <p:sldLayoutId id="2147484318" r:id="rId5"/>
    <p:sldLayoutId id="2147484295" r:id="rId6"/>
    <p:sldLayoutId id="2147484240" r:id="rId7"/>
    <p:sldLayoutId id="2147484296" r:id="rId8"/>
    <p:sldLayoutId id="2147484241" r:id="rId9"/>
    <p:sldLayoutId id="2147484297" r:id="rId10"/>
    <p:sldLayoutId id="2147484244" r:id="rId11"/>
    <p:sldLayoutId id="2147484298" r:id="rId12"/>
    <p:sldLayoutId id="2147484245" r:id="rId13"/>
    <p:sldLayoutId id="2147484247" r:id="rId14"/>
    <p:sldLayoutId id="2147484337" r:id="rId15"/>
    <p:sldLayoutId id="2147484378" r:id="rId16"/>
    <p:sldLayoutId id="2147484249" r:id="rId17"/>
    <p:sldLayoutId id="2147484343" r:id="rId18"/>
    <p:sldLayoutId id="2147484344" r:id="rId19"/>
    <p:sldLayoutId id="2147484301" r:id="rId20"/>
    <p:sldLayoutId id="2147484252" r:id="rId21"/>
    <p:sldLayoutId id="2147484251" r:id="rId22"/>
    <p:sldLayoutId id="2147484254" r:id="rId23"/>
    <p:sldLayoutId id="2147484257" r:id="rId24"/>
    <p:sldLayoutId id="2147484377" r:id="rId25"/>
    <p:sldLayoutId id="2147484380" r:id="rId26"/>
    <p:sldLayoutId id="2147484258" r:id="rId27"/>
    <p:sldLayoutId id="2147484260" r:id="rId28"/>
    <p:sldLayoutId id="2147484299" r:id="rId29"/>
    <p:sldLayoutId id="2147484345" r:id="rId30"/>
    <p:sldLayoutId id="2147484263" r:id="rId31"/>
    <p:sldLayoutId id="2147484376" r:id="rId32"/>
    <p:sldLayoutId id="2147484381" r:id="rId3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spire" TargetMode="External"/><Relationship Id="rId2" Type="http://schemas.openxmlformats.org/officeDocument/2006/relationships/hyperlink" Target="https://github.com/emimontesdeoca/global-azure-2025-accra-net-aspire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x.com/emimontesdeocaa" TargetMode="External"/><Relationship Id="rId5" Type="http://schemas.openxmlformats.org/officeDocument/2006/relationships/hyperlink" Target="https://x.com/davidfowl" TargetMode="External"/><Relationship Id="rId4" Type="http://schemas.openxmlformats.org/officeDocument/2006/relationships/hyperlink" Target="https://devblogs.microsoft.com/dotnet/category/dotnet-aspire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710BC-9372-4F43-5929-8A3E53C5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BF006-C458-EABC-F0E2-68150F42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Developers </a:t>
            </a:r>
            <a:br>
              <a:rPr lang="en-US" dirty="0"/>
            </a:br>
            <a:r>
              <a:rPr lang="en-US" dirty="0"/>
              <a:t>Face Today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4649FF-EA10-1033-6A67-A9BA13F3A0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861003"/>
            <a:ext cx="5181599" cy="483824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Tool Overload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Complex environments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Limited Scalability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Inefficient Workflows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Knowledge Silos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Outdated strategies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Can’t scale!</a:t>
            </a:r>
          </a:p>
        </p:txBody>
      </p:sp>
      <p:pic>
        <p:nvPicPr>
          <p:cNvPr id="2" name="Picture 2" descr="Generated image">
            <a:extLst>
              <a:ext uri="{FF2B5EF4-FFF2-40B4-BE49-F238E27FC236}">
                <a16:creationId xmlns:a16="http://schemas.microsoft.com/office/drawing/2014/main" id="{E476FEFB-FE0E-3C24-4058-E74A7FAF8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7" y="449262"/>
            <a:ext cx="4214936" cy="56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2C488E5-B6B0-6324-A2B7-846950B500B2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1442104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7551-D398-8CAA-1152-BC853A14E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2131B7-7784-9729-51A2-E485C3617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.NET Aspire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C01112B-5695-52D1-5E28-60AB754F7F0F}"/>
              </a:ext>
            </a:extLst>
          </p:cNvPr>
          <p:cNvSpPr txBox="1">
            <a:spLocks/>
          </p:cNvSpPr>
          <p:nvPr/>
        </p:nvSpPr>
        <p:spPr>
          <a:xfrm>
            <a:off x="7437437" y="6469062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3897293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F31B0-5130-B2EE-68E1-6FF80CDCC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929BFB-5C7D-8A4C-C630-84BB74961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.NET Aspire – an overview of a godsent tool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7DB8035-692A-8C72-C79D-7AA1899DE553}"/>
              </a:ext>
            </a:extLst>
          </p:cNvPr>
          <p:cNvSpPr txBox="1">
            <a:spLocks/>
          </p:cNvSpPr>
          <p:nvPr/>
        </p:nvSpPr>
        <p:spPr>
          <a:xfrm>
            <a:off x="5913437" y="1897062"/>
            <a:ext cx="5449501" cy="39279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/>
              <a:t>Provides tools, templates, and packages to help you build observable, production-ready apps.</a:t>
            </a:r>
          </a:p>
          <a:p>
            <a:r>
              <a:rPr lang="en-US" sz="3600"/>
              <a:t>Delivered through NuGet packages, .NET Aspire simplifies common challenges in modern app development. </a:t>
            </a:r>
            <a:endParaRPr lang="en-US" sz="3600" dirty="0"/>
          </a:p>
        </p:txBody>
      </p:sp>
      <p:pic>
        <p:nvPicPr>
          <p:cNvPr id="3" name="Picture 8" descr="Going Cloud Native With .NET Aspire">
            <a:extLst>
              <a:ext uri="{FF2B5EF4-FFF2-40B4-BE49-F238E27FC236}">
                <a16:creationId xmlns:a16="http://schemas.microsoft.com/office/drawing/2014/main" id="{F3E4E77B-C194-45FB-F4FC-6393AEAF0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24" y="3115359"/>
            <a:ext cx="5247891" cy="294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C27E7E-FA8B-BFBC-DD63-B811FEE86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58" y="1720247"/>
            <a:ext cx="4658136" cy="1023049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23680BF-2CCC-CF4B-1C27-3FDA71AF500E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1971456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60411-B327-2CD5-5C40-DF0ECD2ED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B3CFB-C7C8-B9CF-B4F4-A6B596EB7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.NET Aspire – 3 main characteristics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CDC1D4-71FD-D5AF-FBE4-CA489341B635}"/>
              </a:ext>
            </a:extLst>
          </p:cNvPr>
          <p:cNvSpPr txBox="1">
            <a:spLocks/>
          </p:cNvSpPr>
          <p:nvPr/>
        </p:nvSpPr>
        <p:spPr>
          <a:xfrm>
            <a:off x="444054" y="1375250"/>
            <a:ext cx="3085557" cy="1153873"/>
          </a:xfrm>
          <a:prstGeom prst="rect">
            <a:avLst/>
          </a:prstGeom>
        </p:spPr>
        <p:txBody>
          <a:bodyPr>
            <a:norm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3600" b="1"/>
              <a:t>Dev-time orchestration</a:t>
            </a:r>
            <a:endParaRPr lang="en-US" sz="36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38A5FF-43CB-F09E-27D4-834DD8103241}"/>
              </a:ext>
            </a:extLst>
          </p:cNvPr>
          <p:cNvSpPr txBox="1">
            <a:spLocks/>
          </p:cNvSpPr>
          <p:nvPr/>
        </p:nvSpPr>
        <p:spPr>
          <a:xfrm>
            <a:off x="4238509" y="1375250"/>
            <a:ext cx="3085557" cy="171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chemeClr val="tx1"/>
                </a:solidFill>
              </a:rPr>
              <a:t>.NET Aspire integrations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C7716B-91D9-1784-CA9E-DA2FC43216C0}"/>
              </a:ext>
            </a:extLst>
          </p:cNvPr>
          <p:cNvSpPr txBox="1">
            <a:spLocks/>
          </p:cNvSpPr>
          <p:nvPr/>
        </p:nvSpPr>
        <p:spPr>
          <a:xfrm>
            <a:off x="7920289" y="1361413"/>
            <a:ext cx="3966660" cy="171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chemeClr val="tx1"/>
                </a:solidFill>
              </a:rPr>
              <a:t>Project templates and tooling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CCCD8B-DED5-5C45-24B2-8EE7A9A95BDE}"/>
              </a:ext>
            </a:extLst>
          </p:cNvPr>
          <p:cNvSpPr txBox="1">
            <a:spLocks/>
          </p:cNvSpPr>
          <p:nvPr/>
        </p:nvSpPr>
        <p:spPr>
          <a:xfrm>
            <a:off x="4366709" y="2600279"/>
            <a:ext cx="3085557" cy="21686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1"/>
                </a:solidFill>
              </a:rPr>
              <a:t>Integrations</a:t>
            </a:r>
            <a:r>
              <a:rPr lang="en-US" sz="2400" dirty="0">
                <a:solidFill>
                  <a:schemeClr val="tx1"/>
                </a:solidFill>
              </a:rPr>
              <a:t> are </a:t>
            </a:r>
            <a:r>
              <a:rPr lang="en-US" sz="2400" b="1" dirty="0">
                <a:solidFill>
                  <a:schemeClr val="tx1"/>
                </a:solidFill>
              </a:rPr>
              <a:t>NuGet</a:t>
            </a:r>
            <a:r>
              <a:rPr lang="en-US" sz="2400" dirty="0">
                <a:solidFill>
                  <a:schemeClr val="tx1"/>
                </a:solidFill>
              </a:rPr>
              <a:t> packages designed to </a:t>
            </a:r>
            <a:r>
              <a:rPr lang="en-US" sz="2400" b="1" dirty="0">
                <a:solidFill>
                  <a:schemeClr val="tx1"/>
                </a:solidFill>
              </a:rPr>
              <a:t>simplify</a:t>
            </a:r>
            <a:r>
              <a:rPr lang="en-US" sz="2400" dirty="0">
                <a:solidFill>
                  <a:schemeClr val="tx1"/>
                </a:solidFill>
              </a:rPr>
              <a:t> connections to popular services and platforms, such as </a:t>
            </a:r>
            <a:r>
              <a:rPr lang="en-US" sz="2400" b="1" dirty="0">
                <a:solidFill>
                  <a:schemeClr val="tx1"/>
                </a:solidFill>
              </a:rPr>
              <a:t>Redis</a:t>
            </a:r>
            <a:r>
              <a:rPr lang="en-US" sz="2400" dirty="0">
                <a:solidFill>
                  <a:schemeClr val="tx1"/>
                </a:solidFill>
              </a:rPr>
              <a:t> or </a:t>
            </a:r>
            <a:r>
              <a:rPr lang="en-US" sz="2400" b="1" dirty="0">
                <a:solidFill>
                  <a:schemeClr val="tx1"/>
                </a:solidFill>
              </a:rPr>
              <a:t>PostgreSQL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EE9D17-8121-DCEA-E2B5-95BF52EE2856}"/>
              </a:ext>
            </a:extLst>
          </p:cNvPr>
          <p:cNvSpPr txBox="1">
            <a:spLocks/>
          </p:cNvSpPr>
          <p:nvPr/>
        </p:nvSpPr>
        <p:spPr>
          <a:xfrm>
            <a:off x="8306379" y="2578477"/>
            <a:ext cx="3085557" cy="2116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.NET Aspire provides a set of </a:t>
            </a:r>
            <a:r>
              <a:rPr lang="en-US" sz="2000" b="1" dirty="0">
                <a:solidFill>
                  <a:schemeClr val="tx1"/>
                </a:solidFill>
              </a:rPr>
              <a:t>project templates </a:t>
            </a:r>
            <a:r>
              <a:rPr lang="en-US" sz="2000" dirty="0">
                <a:solidFill>
                  <a:schemeClr val="tx1"/>
                </a:solidFill>
              </a:rPr>
              <a:t>and </a:t>
            </a:r>
            <a:r>
              <a:rPr lang="en-US" sz="2000" b="1" dirty="0">
                <a:solidFill>
                  <a:schemeClr val="tx1"/>
                </a:solidFill>
              </a:rPr>
              <a:t>tooling</a:t>
            </a:r>
            <a:r>
              <a:rPr lang="en-US" sz="2000" dirty="0">
                <a:solidFill>
                  <a:schemeClr val="tx1"/>
                </a:solidFill>
              </a:rPr>
              <a:t> experiences for </a:t>
            </a:r>
            <a:r>
              <a:rPr lang="en-US" sz="2000" b="1" dirty="0">
                <a:solidFill>
                  <a:schemeClr val="tx1"/>
                </a:solidFill>
              </a:rPr>
              <a:t>Visual Studio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b="1" dirty="0">
                <a:solidFill>
                  <a:schemeClr val="tx1"/>
                </a:solidFill>
              </a:rPr>
              <a:t>Visual Studio Code,</a:t>
            </a:r>
            <a:r>
              <a:rPr lang="en-US" sz="2000" dirty="0">
                <a:solidFill>
                  <a:schemeClr val="tx1"/>
                </a:solidFill>
              </a:rPr>
              <a:t> and the </a:t>
            </a:r>
            <a:r>
              <a:rPr lang="en-US" sz="2000" b="1" dirty="0">
                <a:solidFill>
                  <a:schemeClr val="tx1"/>
                </a:solidFill>
              </a:rPr>
              <a:t>.NET CLI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98E47B-F61A-41C8-6FC9-C8AACB2A73FB}"/>
              </a:ext>
            </a:extLst>
          </p:cNvPr>
          <p:cNvSpPr txBox="1">
            <a:spLocks/>
          </p:cNvSpPr>
          <p:nvPr/>
        </p:nvSpPr>
        <p:spPr>
          <a:xfrm>
            <a:off x="427039" y="2578477"/>
            <a:ext cx="3085557" cy="22903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Orchestration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primarily focuses on 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enhancing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the </a:t>
            </a:r>
            <a:r>
              <a:rPr lang="en-US" sz="2400" b="1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local</a:t>
            </a:r>
            <a:r>
              <a:rPr lang="en-US" sz="2400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400" b="1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development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experience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by 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simplifying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the 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management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your 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app's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configuration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and 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interconnections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4CFA18-B5F7-614F-F0FE-1381DF160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5244101"/>
            <a:ext cx="2597199" cy="1138184"/>
          </a:xfrm>
          <a:prstGeom prst="rect">
            <a:avLst/>
          </a:prstGeom>
        </p:spPr>
      </p:pic>
      <p:pic>
        <p:nvPicPr>
          <p:cNvPr id="13" name="Picture 6" descr="A diagram showing the architecture of the .NET Aspire dashboard.">
            <a:extLst>
              <a:ext uri="{FF2B5EF4-FFF2-40B4-BE49-F238E27FC236}">
                <a16:creationId xmlns:a16="http://schemas.microsoft.com/office/drawing/2014/main" id="{D26E5758-FC84-3165-4D57-6FE6DD0DD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037" y="4564062"/>
            <a:ext cx="2226123" cy="183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B05E75-52DE-BCF3-5052-22BD20721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918" y="4963645"/>
            <a:ext cx="3641138" cy="1311260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1683229-CAAA-11C5-83EC-CA3C34C995FF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502293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E9005-48FA-2E94-E70C-AAA7ABC79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262D5C-A55A-FDEE-4629-A2EBA5FC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Demo!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73D0759-1A11-6215-5261-16A588BA9DE9}"/>
              </a:ext>
            </a:extLst>
          </p:cNvPr>
          <p:cNvSpPr txBox="1">
            <a:spLocks/>
          </p:cNvSpPr>
          <p:nvPr/>
        </p:nvSpPr>
        <p:spPr>
          <a:xfrm>
            <a:off x="7437437" y="6469062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3694070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90931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https://github.com/emimontesdeoca/global-azure-2025-accra-net-aspire</a:t>
            </a:r>
            <a:endParaRPr lang="en-US" dirty="0"/>
          </a:p>
          <a:p>
            <a:r>
              <a:rPr lang="en-US" dirty="0">
                <a:hlinkClick r:id="rId3"/>
              </a:rPr>
              <a:t>https://aka.ms/aspire</a:t>
            </a:r>
            <a:endParaRPr lang="en-US" dirty="0"/>
          </a:p>
          <a:p>
            <a:r>
              <a:rPr lang="en-US" dirty="0">
                <a:hlinkClick r:id="rId4"/>
              </a:rPr>
              <a:t>https://devblogs.microsoft.com/dotnet/category/dotnet-aspire/</a:t>
            </a:r>
            <a:endParaRPr lang="en-US" dirty="0"/>
          </a:p>
          <a:p>
            <a:r>
              <a:rPr lang="en-US" dirty="0">
                <a:hlinkClick r:id="rId5"/>
              </a:rPr>
              <a:t>https://x.com/davidfowl</a:t>
            </a:r>
            <a:endParaRPr lang="en-US" dirty="0"/>
          </a:p>
          <a:p>
            <a:r>
              <a:rPr lang="en-US" dirty="0">
                <a:hlinkClick r:id="rId6"/>
              </a:rPr>
              <a:t>https://x.com/emimontesdeocaa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109219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4038" y="2125678"/>
            <a:ext cx="10236199" cy="1828786"/>
          </a:xfrm>
          <a:noFill/>
        </p:spPr>
        <p:txBody>
          <a:bodyPr/>
          <a:lstStyle/>
          <a:p>
            <a:r>
              <a:rPr lang="en-US" sz="6000" dirty="0"/>
              <a:t>.NET Aspire: Cloud-Native Without the Chaos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r>
              <a:rPr lang="en-US" dirty="0"/>
              <a:t>Emiliano Montesdeoca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Cloud Dev Team lead @ </a:t>
            </a:r>
            <a:r>
              <a:rPr lang="en-US" sz="2400" dirty="0" err="1"/>
              <a:t>Intelequia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Microsoft MVP Developer Technologies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AA02AFC-FE24-148C-A7BE-5E86CEBF2DE2}"/>
              </a:ext>
            </a:extLst>
          </p:cNvPr>
          <p:cNvSpPr txBox="1">
            <a:spLocks/>
          </p:cNvSpPr>
          <p:nvPr/>
        </p:nvSpPr>
        <p:spPr>
          <a:xfrm>
            <a:off x="655637" y="4716462"/>
            <a:ext cx="10505921" cy="786369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D10788A-8A1F-BA4B-42C6-D864A7F3233F}"/>
              </a:ext>
            </a:extLst>
          </p:cNvPr>
          <p:cNvSpPr txBox="1">
            <a:spLocks/>
          </p:cNvSpPr>
          <p:nvPr/>
        </p:nvSpPr>
        <p:spPr>
          <a:xfrm>
            <a:off x="7437437" y="6469062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solidFill>
                  <a:schemeClr val="bg1"/>
                </a:solidFill>
              </a:rPr>
              <a:t>@emimontesdeocaa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F4B71-E33C-E731-D951-E68C925C6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D91593-3BC3-EA45-16FF-FEA5F18A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Emiliano Montesdeoca – the tattoo guy!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DE1FECB-BE6F-5EA4-E986-00CEE160C1E0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@emimontesdeocaa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FA32EF-E5BD-0024-9895-090E95082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37" y="1287462"/>
            <a:ext cx="4140378" cy="4294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3ED0A9-5472-C252-3CA7-A194E28C4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37" y="5795923"/>
            <a:ext cx="2252743" cy="903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C27F4F-FB73-9AFC-CB31-EA964ECA1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626" y="5795923"/>
            <a:ext cx="2046874" cy="9033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100852C-A2E3-83C0-8CF6-A257E7DA3336}"/>
              </a:ext>
            </a:extLst>
          </p:cNvPr>
          <p:cNvSpPr txBox="1">
            <a:spLocks/>
          </p:cNvSpPr>
          <p:nvPr/>
        </p:nvSpPr>
        <p:spPr>
          <a:xfrm>
            <a:off x="6294437" y="1835268"/>
            <a:ext cx="5562600" cy="332398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 fontAlgn="base">
              <a:spcAft>
                <a:spcPct val="0"/>
              </a:spcAft>
              <a:defRPr/>
            </a:pPr>
            <a:r>
              <a:rPr lang="it-IT" dirty="0">
                <a:latin typeface="+mn-lt"/>
              </a:rPr>
              <a:t>You can call me </a:t>
            </a:r>
            <a:r>
              <a:rPr lang="en-CA" b="1" u="sng" spc="0" dirty="0">
                <a:ln>
                  <a:noFill/>
                </a:ln>
                <a:latin typeface="+mn-lt"/>
              </a:rPr>
              <a:t>Emi</a:t>
            </a:r>
            <a:endParaRPr lang="it-IT" b="1" u="sng" dirty="0">
              <a:latin typeface="+mn-lt"/>
            </a:endParaRPr>
          </a:p>
          <a:p>
            <a:pPr defTabSz="914367" fontAlgn="base">
              <a:spcAft>
                <a:spcPct val="0"/>
              </a:spcAft>
              <a:defRPr/>
            </a:pPr>
            <a:r>
              <a:rPr lang="it-IT" dirty="0">
                <a:latin typeface="+mn-lt"/>
              </a:rPr>
              <a:t>Cloud Dev Team Lead</a:t>
            </a:r>
          </a:p>
          <a:p>
            <a:pPr defTabSz="914367" fontAlgn="base">
              <a:spcAft>
                <a:spcPct val="0"/>
              </a:spcAft>
              <a:defRPr/>
            </a:pPr>
            <a:r>
              <a:rPr lang="it-IT" dirty="0">
                <a:latin typeface="+mn-lt"/>
              </a:rPr>
              <a:t>Microsoft MVP ~2022</a:t>
            </a:r>
          </a:p>
          <a:p>
            <a:pPr defTabSz="914367" fontAlgn="base">
              <a:spcAft>
                <a:spcPct val="0"/>
              </a:spcAft>
              <a:defRPr/>
            </a:pPr>
            <a:r>
              <a:rPr lang="en-CA" b="1" u="sng" spc="0" dirty="0">
                <a:ln>
                  <a:noFill/>
                </a:ln>
                <a:latin typeface="+mn-lt"/>
              </a:rPr>
              <a:t>Uruguayan</a:t>
            </a:r>
            <a:r>
              <a:rPr lang="it-IT" dirty="0">
                <a:latin typeface="+mn-lt"/>
              </a:rPr>
              <a:t> + Spanish</a:t>
            </a:r>
          </a:p>
          <a:p>
            <a:pPr defTabSz="914367" fontAlgn="base">
              <a:spcAft>
                <a:spcPct val="0"/>
              </a:spcAft>
              <a:defRPr/>
            </a:pPr>
            <a:r>
              <a:rPr lang="en-CA" b="1" spc="0" dirty="0">
                <a:ln>
                  <a:noFill/>
                </a:ln>
                <a:latin typeface="+mn-lt"/>
              </a:rPr>
              <a:t>X: @emimontesdocaa</a:t>
            </a:r>
          </a:p>
          <a:p>
            <a:pPr defTabSz="914367" fontAlgn="base">
              <a:spcAft>
                <a:spcPct val="0"/>
              </a:spcAft>
              <a:defRPr/>
            </a:pPr>
            <a:r>
              <a:rPr lang="it-IT" dirty="0">
                <a:latin typeface="+mn-lt"/>
              </a:rPr>
              <a:t>Others: @emimontesdeoca</a:t>
            </a:r>
          </a:p>
        </p:txBody>
      </p:sp>
    </p:spTree>
    <p:extLst>
      <p:ext uri="{BB962C8B-B14F-4D97-AF65-F5344CB8AC3E}">
        <p14:creationId xmlns:p14="http://schemas.microsoft.com/office/powerpoint/2010/main" val="397168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3237" y="1820862"/>
            <a:ext cx="7315199" cy="400109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Struggles of developer experience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How can we solve this?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Developer challenges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.NET Aspire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Demo</a:t>
            </a:r>
          </a:p>
        </p:txBody>
      </p:sp>
      <p:pic>
        <p:nvPicPr>
          <p:cNvPr id="2" name="Picture 2" descr="Generated image">
            <a:extLst>
              <a:ext uri="{FF2B5EF4-FFF2-40B4-BE49-F238E27FC236}">
                <a16:creationId xmlns:a16="http://schemas.microsoft.com/office/drawing/2014/main" id="{B3B5F17A-6FD2-2527-AC98-C4E33017B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884" y="811211"/>
            <a:ext cx="3581400" cy="537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13AF3B9-0B30-3D85-0C45-ACB7E2E61596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Struggles of developer experience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7DF8346-FB50-065A-5597-19AC0D5E1EBF}"/>
              </a:ext>
            </a:extLst>
          </p:cNvPr>
          <p:cNvSpPr txBox="1">
            <a:spLocks/>
          </p:cNvSpPr>
          <p:nvPr/>
        </p:nvSpPr>
        <p:spPr>
          <a:xfrm>
            <a:off x="7437437" y="6469062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ADA99-2F12-BFE1-875A-652CBC377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C56F5B-E80B-A46C-7273-CD1520B7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Developer Experience?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58607-5006-E234-C116-8BD159CBDB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556" y="1287462"/>
            <a:ext cx="6404881" cy="376103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Refers to the overall experience and satisfaction that developers have while using tools, platforms, and processes to build software. </a:t>
            </a:r>
          </a:p>
          <a:p>
            <a:r>
              <a:rPr lang="en-US" sz="2800" dirty="0">
                <a:solidFill>
                  <a:schemeClr val="tx1"/>
                </a:solidFill>
              </a:rPr>
              <a:t>It encompasses everything that affects a developer’s ability to perform their tasks efficiently and enjoyably.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BE5D23-11D1-7E54-65F4-9B206C222CF7}"/>
              </a:ext>
            </a:extLst>
          </p:cNvPr>
          <p:cNvSpPr txBox="1"/>
          <p:nvPr/>
        </p:nvSpPr>
        <p:spPr>
          <a:xfrm>
            <a:off x="122237" y="4487862"/>
            <a:ext cx="8229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Impact on Productivity and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Quality of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Developer satisfaction and retention</a:t>
            </a:r>
          </a:p>
        </p:txBody>
      </p:sp>
      <p:pic>
        <p:nvPicPr>
          <p:cNvPr id="10" name="Picture 6" descr="Generated image">
            <a:extLst>
              <a:ext uri="{FF2B5EF4-FFF2-40B4-BE49-F238E27FC236}">
                <a16:creationId xmlns:a16="http://schemas.microsoft.com/office/drawing/2014/main" id="{0FD3EE77-80DD-2ACF-F36C-82151BBB3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637" y="1439862"/>
            <a:ext cx="3124200" cy="468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31AF2A5-B82F-74F4-CCEE-A27129857C98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350982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Developers </a:t>
            </a:r>
            <a:br>
              <a:rPr lang="en-US" dirty="0"/>
            </a:br>
            <a:r>
              <a:rPr lang="en-US" dirty="0"/>
              <a:t>Face Today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861003"/>
            <a:ext cx="5181599" cy="483824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Tool Overload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Complex environments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Limited Scalability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Inefficient Workflows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Knowledge Silos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Outdated strategies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Can’t scale!</a:t>
            </a:r>
          </a:p>
        </p:txBody>
      </p:sp>
      <p:pic>
        <p:nvPicPr>
          <p:cNvPr id="2" name="Picture 2" descr="Generated image">
            <a:extLst>
              <a:ext uri="{FF2B5EF4-FFF2-40B4-BE49-F238E27FC236}">
                <a16:creationId xmlns:a16="http://schemas.microsoft.com/office/drawing/2014/main" id="{CC21C8B2-291C-3B02-0E21-69AD42C99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7" y="449262"/>
            <a:ext cx="4214936" cy="56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33281F4-7CFC-1C5B-031B-43AB1875270D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1477853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How can we solve this?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45607F4-312C-2077-D821-B8BFFBAA2B78}"/>
              </a:ext>
            </a:extLst>
          </p:cNvPr>
          <p:cNvSpPr txBox="1">
            <a:spLocks/>
          </p:cNvSpPr>
          <p:nvPr/>
        </p:nvSpPr>
        <p:spPr>
          <a:xfrm>
            <a:off x="7437437" y="6469062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2253920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1E051-4E2A-CCC9-9032-81584A25C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608B59-1276-EFB1-989A-15D2EFD0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Building Cloud Apps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BDB505-19F5-33B6-1C56-D4B3D49AF9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556" y="1287462"/>
            <a:ext cx="6404881" cy="513371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Adopt Microservices Architecture</a:t>
            </a:r>
            <a:r>
              <a:rPr lang="en-US" sz="2400" dirty="0">
                <a:solidFill>
                  <a:schemeClr val="tx1"/>
                </a:solidFill>
              </a:rPr>
              <a:t>: Enhance scalability and maintainability.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Utilize Cloud-Native Services</a:t>
            </a:r>
            <a:r>
              <a:rPr lang="en-US" sz="2400" dirty="0">
                <a:solidFill>
                  <a:schemeClr val="tx1"/>
                </a:solidFill>
              </a:rPr>
              <a:t>: Leverage managed services for databases, caching,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Implement CI/CD Pipelines</a:t>
            </a:r>
            <a:r>
              <a:rPr lang="en-US" sz="2400" dirty="0">
                <a:solidFill>
                  <a:schemeClr val="tx1"/>
                </a:solidFill>
              </a:rPr>
              <a:t>: Automate testing and deployment for faster releases.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Emphasize Infrastructure as Code (</a:t>
            </a:r>
            <a:r>
              <a:rPr lang="en-US" sz="2400" b="1" dirty="0" err="1">
                <a:solidFill>
                  <a:schemeClr val="tx1"/>
                </a:solidFill>
              </a:rPr>
              <a:t>IaC</a:t>
            </a:r>
            <a:r>
              <a:rPr lang="en-US" sz="2400" b="1" dirty="0">
                <a:solidFill>
                  <a:schemeClr val="tx1"/>
                </a:solidFill>
              </a:rPr>
              <a:t>): </a:t>
            </a:r>
            <a:r>
              <a:rPr lang="en-US" sz="2400" dirty="0">
                <a:solidFill>
                  <a:schemeClr val="tx1"/>
                </a:solidFill>
              </a:rPr>
              <a:t>Ensure consistent and reproducible environments.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Monitor and Optimize Performance</a:t>
            </a:r>
            <a:r>
              <a:rPr lang="en-US" sz="2400" dirty="0">
                <a:solidFill>
                  <a:schemeClr val="tx1"/>
                </a:solidFill>
              </a:rPr>
              <a:t>: Use monitoring tools to track and improve app performance.</a:t>
            </a:r>
          </a:p>
        </p:txBody>
      </p:sp>
      <p:pic>
        <p:nvPicPr>
          <p:cNvPr id="2" name="Picture 2" descr="Generated image">
            <a:extLst>
              <a:ext uri="{FF2B5EF4-FFF2-40B4-BE49-F238E27FC236}">
                <a16:creationId xmlns:a16="http://schemas.microsoft.com/office/drawing/2014/main" id="{19219CF1-FC1C-831C-3AB8-2776B2968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37" y="2201862"/>
            <a:ext cx="4592939" cy="306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BD3868A-3EBD-9F3C-D851-6C4A85E00628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848069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7</TotalTime>
  <Words>710</Words>
  <Application>Microsoft Office PowerPoint</Application>
  <PresentationFormat>Custom</PresentationFormat>
  <Paragraphs>113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Consolas</vt:lpstr>
      <vt:lpstr>Segoe UI</vt:lpstr>
      <vt:lpstr>Segoe UI Light</vt:lpstr>
      <vt:lpstr>Wingdings</vt:lpstr>
      <vt:lpstr>Connect_2016_Template_Light</vt:lpstr>
      <vt:lpstr>PowerPoint Presentation</vt:lpstr>
      <vt:lpstr>.NET Aspire: Cloud-Native Without the Chaos</vt:lpstr>
      <vt:lpstr>Emiliano Montesdeoca – the tattoo guy!</vt:lpstr>
      <vt:lpstr>Agenda</vt:lpstr>
      <vt:lpstr>Struggles of developer experience</vt:lpstr>
      <vt:lpstr>What is Developer Experience?</vt:lpstr>
      <vt:lpstr>Challenges Developers  Face Today</vt:lpstr>
      <vt:lpstr>How can we solve this?</vt:lpstr>
      <vt:lpstr>Strategies for Building Cloud Apps</vt:lpstr>
      <vt:lpstr>Challenges Developers  Face Today</vt:lpstr>
      <vt:lpstr>.NET Aspire</vt:lpstr>
      <vt:lpstr>.NET Aspire – an overview of a godsent tool</vt:lpstr>
      <vt:lpstr>.NET Aspire – 3 main characteristics</vt:lpstr>
      <vt:lpstr>Demo!</vt:lpstr>
      <vt:lpstr>References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Sevilla 2025</dc:title>
  <dc:subject/>
  <dc:creator/>
  <cp:keywords/>
  <dc:description/>
  <cp:lastModifiedBy>Emiliano Montesdeoca del Puerto</cp:lastModifiedBy>
  <cp:revision>5</cp:revision>
  <dcterms:created xsi:type="dcterms:W3CDTF">2016-11-15T00:28:08Z</dcterms:created>
  <dcterms:modified xsi:type="dcterms:W3CDTF">2025-05-06T13:02:43Z</dcterms:modified>
  <cp:category/>
</cp:coreProperties>
</file>